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55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3rd Grade ELA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Graphs'!$C$1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Graphs'!$B$2:$B$4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Graphs'!$C$2:$C$4</c:f>
              <c:numCache>
                <c:formatCode>General</c:formatCode>
                <c:ptCount val="3"/>
                <c:pt idx="0">
                  <c:v>67</c:v>
                </c:pt>
                <c:pt idx="1">
                  <c:v>53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7-49AC-8333-5A5CB1A955E0}"/>
            </c:ext>
          </c:extLst>
        </c:ser>
        <c:ser>
          <c:idx val="1"/>
          <c:order val="1"/>
          <c:tx>
            <c:strRef>
              <c:f>'Data for Graphs'!$D$1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Graphs'!$B$2:$B$4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Graphs'!$D$2:$D$4</c:f>
              <c:numCache>
                <c:formatCode>General</c:formatCode>
                <c:ptCount val="3"/>
                <c:pt idx="0">
                  <c:v>46</c:v>
                </c:pt>
                <c:pt idx="1">
                  <c:v>44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7-49AC-8333-5A5CB1A9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13123712"/>
        <c:axId val="206851840"/>
      </c:barChart>
      <c:catAx>
        <c:axId val="2131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51840"/>
        <c:crosses val="autoZero"/>
        <c:auto val="0"/>
        <c:lblAlgn val="ctr"/>
        <c:lblOffset val="100"/>
        <c:noMultiLvlLbl val="0"/>
      </c:catAx>
      <c:valAx>
        <c:axId val="2068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2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6th Grade Math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Graphs'!$I$16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Graphs'!$H$17:$H$19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Graphs'!$I$17:$I$19</c:f>
              <c:numCache>
                <c:formatCode>General</c:formatCode>
                <c:ptCount val="3"/>
                <c:pt idx="0">
                  <c:v>53</c:v>
                </c:pt>
                <c:pt idx="1">
                  <c:v>40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9-4032-AD60-E8F73C8B4060}"/>
            </c:ext>
          </c:extLst>
        </c:ser>
        <c:ser>
          <c:idx val="1"/>
          <c:order val="1"/>
          <c:tx>
            <c:strRef>
              <c:f>'Data for Graphs'!$J$16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Graphs'!$H$17:$H$19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Graphs'!$J$17:$J$19</c:f>
              <c:numCache>
                <c:formatCode>General</c:formatCode>
                <c:ptCount val="3"/>
                <c:pt idx="0">
                  <c:v>41</c:v>
                </c:pt>
                <c:pt idx="1">
                  <c:v>43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9-4032-AD60-E8F73C8B4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69511808"/>
        <c:axId val="268145408"/>
      </c:barChart>
      <c:catAx>
        <c:axId val="2695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145408"/>
        <c:crosses val="autoZero"/>
        <c:auto val="1"/>
        <c:lblAlgn val="ctr"/>
        <c:lblOffset val="100"/>
        <c:noMultiLvlLbl val="0"/>
      </c:catAx>
      <c:valAx>
        <c:axId val="2681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118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7th Grade Math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Graphs'!$I$21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Graphs'!$H$22:$H$24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Graphs'!$I$22:$I$24</c:f>
              <c:numCache>
                <c:formatCode>General</c:formatCode>
                <c:ptCount val="3"/>
                <c:pt idx="0">
                  <c:v>34</c:v>
                </c:pt>
                <c:pt idx="1">
                  <c:v>43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7-45C2-96B2-FAF3A84BEF24}"/>
            </c:ext>
          </c:extLst>
        </c:ser>
        <c:ser>
          <c:idx val="1"/>
          <c:order val="1"/>
          <c:tx>
            <c:strRef>
              <c:f>'Data for Graphs'!$J$21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Graphs'!$H$22:$H$24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Graphs'!$J$22:$J$24</c:f>
              <c:numCache>
                <c:formatCode>General</c:formatCode>
                <c:ptCount val="3"/>
                <c:pt idx="0">
                  <c:v>38</c:v>
                </c:pt>
                <c:pt idx="1">
                  <c:v>36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97-45C2-96B2-FAF3A84BE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304243728"/>
        <c:axId val="304243312"/>
      </c:barChart>
      <c:catAx>
        <c:axId val="30424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243312"/>
        <c:crosses val="autoZero"/>
        <c:auto val="1"/>
        <c:lblAlgn val="ctr"/>
        <c:lblOffset val="100"/>
        <c:noMultiLvlLbl val="0"/>
      </c:catAx>
      <c:valAx>
        <c:axId val="30424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2437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8th</a:t>
            </a:r>
            <a:r>
              <a:rPr lang="en-US" sz="2000" b="1" baseline="0">
                <a:solidFill>
                  <a:sysClr val="windowText" lastClr="000000"/>
                </a:solidFill>
              </a:rPr>
              <a:t> Grade Math</a:t>
            </a:r>
            <a:endParaRPr lang="en-US" sz="20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Graphs'!$I$26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Graphs'!$H$27:$H$29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Graphs'!$I$27:$I$29</c:f>
              <c:numCache>
                <c:formatCode>General</c:formatCode>
                <c:ptCount val="3"/>
                <c:pt idx="0">
                  <c:v>53</c:v>
                </c:pt>
                <c:pt idx="1">
                  <c:v>31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6-4186-8425-1D521CA29348}"/>
            </c:ext>
          </c:extLst>
        </c:ser>
        <c:ser>
          <c:idx val="1"/>
          <c:order val="1"/>
          <c:tx>
            <c:strRef>
              <c:f>'Data for Graphs'!$J$26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Graphs'!$H$27:$H$29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Graphs'!$J$27:$J$29</c:f>
              <c:numCache>
                <c:formatCode>General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6-4186-8425-1D521CA29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69511808"/>
        <c:axId val="269510976"/>
      </c:barChart>
      <c:catAx>
        <c:axId val="2695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10976"/>
        <c:crosses val="autoZero"/>
        <c:auto val="1"/>
        <c:lblAlgn val="ctr"/>
        <c:lblOffset val="100"/>
        <c:noMultiLvlLbl val="0"/>
      </c:catAx>
      <c:valAx>
        <c:axId val="26951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118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4th Grade AIMS Science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Graphs'!$C$32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Graphs'!$B$33:$B$35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Graphs'!$C$33:$C$35</c:f>
              <c:numCache>
                <c:formatCode>General</c:formatCode>
                <c:ptCount val="3"/>
                <c:pt idx="0">
                  <c:v>68</c:v>
                </c:pt>
                <c:pt idx="1">
                  <c:v>85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4-48DF-8EF7-766BA37B2500}"/>
            </c:ext>
          </c:extLst>
        </c:ser>
        <c:ser>
          <c:idx val="1"/>
          <c:order val="1"/>
          <c:tx>
            <c:strRef>
              <c:f>'Data for Graphs'!$D$32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Graphs'!$B$33:$B$35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Graphs'!$D$33:$D$35</c:f>
              <c:numCache>
                <c:formatCode>General</c:formatCode>
                <c:ptCount val="3"/>
                <c:pt idx="1">
                  <c:v>59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4-48DF-8EF7-766BA37B2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63999968"/>
        <c:axId val="272870816"/>
      </c:barChart>
      <c:catAx>
        <c:axId val="2639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870816"/>
        <c:crosses val="autoZero"/>
        <c:auto val="1"/>
        <c:lblAlgn val="ctr"/>
        <c:lblOffset val="100"/>
        <c:noMultiLvlLbl val="0"/>
      </c:catAx>
      <c:valAx>
        <c:axId val="27287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9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8th Grade AIMS Science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Graphs'!$I$32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Graphs'!$H$33:$H$35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Graphs'!$I$33:$I$35</c:f>
              <c:numCache>
                <c:formatCode>General</c:formatCode>
                <c:ptCount val="3"/>
                <c:pt idx="0">
                  <c:v>77</c:v>
                </c:pt>
                <c:pt idx="1">
                  <c:v>80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1-4C5E-8639-E5BD3D7A2F2B}"/>
            </c:ext>
          </c:extLst>
        </c:ser>
        <c:ser>
          <c:idx val="1"/>
          <c:order val="1"/>
          <c:tx>
            <c:strRef>
              <c:f>'Data for Graphs'!$J$32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Graphs'!$H$33:$H$35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Graphs'!$J$33:$J$35</c:f>
              <c:numCache>
                <c:formatCode>General</c:formatCode>
                <c:ptCount val="3"/>
                <c:pt idx="1">
                  <c:v>56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1-4C5E-8639-E5BD3D7A2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72836864"/>
        <c:axId val="272837280"/>
      </c:barChart>
      <c:catAx>
        <c:axId val="27283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837280"/>
        <c:crosses val="autoZero"/>
        <c:auto val="1"/>
        <c:lblAlgn val="ctr"/>
        <c:lblOffset val="100"/>
        <c:noMultiLvlLbl val="0"/>
      </c:catAx>
      <c:valAx>
        <c:axId val="27283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83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4th Grade ELA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Graphs'!$C$6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Graphs'!$B$7:$B$9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Graphs'!$C$7:$C$9</c:f>
              <c:numCache>
                <c:formatCode>General</c:formatCode>
                <c:ptCount val="3"/>
                <c:pt idx="0">
                  <c:v>59</c:v>
                </c:pt>
                <c:pt idx="1">
                  <c:v>67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8-4A92-8CB4-429C8B8D12FC}"/>
            </c:ext>
          </c:extLst>
        </c:ser>
        <c:ser>
          <c:idx val="1"/>
          <c:order val="1"/>
          <c:tx>
            <c:strRef>
              <c:f>'Data for Graphs'!$D$6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Graphs'!$B$7:$B$9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Graphs'!$D$7:$D$9</c:f>
              <c:numCache>
                <c:formatCode>General</c:formatCode>
                <c:ptCount val="3"/>
                <c:pt idx="0">
                  <c:v>51</c:v>
                </c:pt>
                <c:pt idx="1">
                  <c:v>47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88-4A92-8CB4-429C8B8D1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60274128"/>
        <c:axId val="260273712"/>
      </c:barChart>
      <c:catAx>
        <c:axId val="26027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273712"/>
        <c:crosses val="autoZero"/>
        <c:auto val="1"/>
        <c:lblAlgn val="ctr"/>
        <c:lblOffset val="100"/>
        <c:noMultiLvlLbl val="0"/>
      </c:catAx>
      <c:valAx>
        <c:axId val="26027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27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5th Grade ELA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Graphs'!$C$11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Graphs'!$B$12:$B$14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Graphs'!$C$12:$C$14</c:f>
              <c:numCache>
                <c:formatCode>General</c:formatCode>
                <c:ptCount val="3"/>
                <c:pt idx="0">
                  <c:v>68</c:v>
                </c:pt>
                <c:pt idx="1">
                  <c:v>50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8-4A5C-B18D-6D441F0B1CAE}"/>
            </c:ext>
          </c:extLst>
        </c:ser>
        <c:ser>
          <c:idx val="1"/>
          <c:order val="1"/>
          <c:tx>
            <c:strRef>
              <c:f>'Data for Graphs'!$D$11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Graphs'!$B$12:$B$14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Graphs'!$D$12:$D$14</c:f>
              <c:numCache>
                <c:formatCode>General</c:formatCode>
                <c:ptCount val="3"/>
                <c:pt idx="0">
                  <c:v>52</c:v>
                </c:pt>
                <c:pt idx="1">
                  <c:v>48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58-4A5C-B18D-6D441F0B1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54911120"/>
        <c:axId val="254911536"/>
      </c:barChart>
      <c:catAx>
        <c:axId val="2549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911536"/>
        <c:crosses val="autoZero"/>
        <c:auto val="1"/>
        <c:lblAlgn val="ctr"/>
        <c:lblOffset val="100"/>
        <c:noMultiLvlLbl val="0"/>
      </c:catAx>
      <c:valAx>
        <c:axId val="25491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91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6th Grade</a:t>
            </a:r>
            <a:r>
              <a:rPr lang="en-US" sz="2000" b="1" baseline="0">
                <a:solidFill>
                  <a:sysClr val="windowText" lastClr="000000"/>
                </a:solidFill>
              </a:rPr>
              <a:t> ELA</a:t>
            </a:r>
            <a:endParaRPr lang="en-US" sz="20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Graphs'!$C$16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Graphs'!$B$17:$B$19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Graphs'!$C$17:$C$19</c:f>
              <c:numCache>
                <c:formatCode>General</c:formatCode>
                <c:ptCount val="3"/>
                <c:pt idx="0">
                  <c:v>63</c:v>
                </c:pt>
                <c:pt idx="1">
                  <c:v>53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3-4CC8-A43C-EB88E26B1AD2}"/>
            </c:ext>
          </c:extLst>
        </c:ser>
        <c:ser>
          <c:idx val="1"/>
          <c:order val="1"/>
          <c:tx>
            <c:strRef>
              <c:f>'Data for Graphs'!$D$16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Graphs'!$B$17:$B$19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Graphs'!$D$17:$D$19</c:f>
              <c:numCache>
                <c:formatCode>General</c:formatCode>
                <c:ptCount val="3"/>
                <c:pt idx="0">
                  <c:v>42</c:v>
                </c:pt>
                <c:pt idx="1">
                  <c:v>39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83-4CC8-A43C-EB88E26B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372659872"/>
        <c:axId val="372659040"/>
      </c:barChart>
      <c:catAx>
        <c:axId val="3726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659040"/>
        <c:crosses val="autoZero"/>
        <c:auto val="1"/>
        <c:lblAlgn val="ctr"/>
        <c:lblOffset val="100"/>
        <c:noMultiLvlLbl val="0"/>
      </c:catAx>
      <c:valAx>
        <c:axId val="3726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65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7th Grade ELA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Graphs'!$C$21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Graphs'!$B$22:$B$24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Graphs'!$C$22:$C$24</c:f>
              <c:numCache>
                <c:formatCode>General</c:formatCode>
                <c:ptCount val="3"/>
                <c:pt idx="0">
                  <c:v>58</c:v>
                </c:pt>
                <c:pt idx="1">
                  <c:v>54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B-4ACB-96EC-4BE4FCB823AC}"/>
            </c:ext>
          </c:extLst>
        </c:ser>
        <c:ser>
          <c:idx val="1"/>
          <c:order val="1"/>
          <c:tx>
            <c:strRef>
              <c:f>'Data for Graphs'!$D$21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Graphs'!$B$22:$B$24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Graphs'!$D$22:$D$24</c:f>
              <c:numCache>
                <c:formatCode>General</c:formatCode>
                <c:ptCount val="3"/>
                <c:pt idx="0">
                  <c:v>41</c:v>
                </c:pt>
                <c:pt idx="1">
                  <c:v>45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5B-4ACB-96EC-4BE4FCB8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00359184"/>
        <c:axId val="200357936"/>
      </c:barChart>
      <c:catAx>
        <c:axId val="20035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57936"/>
        <c:crosses val="autoZero"/>
        <c:auto val="1"/>
        <c:lblAlgn val="ctr"/>
        <c:lblOffset val="100"/>
        <c:noMultiLvlLbl val="0"/>
      </c:catAx>
      <c:valAx>
        <c:axId val="20035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5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8th Grade ELA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Graphs'!$C$26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Graphs'!$B$27:$B$29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Graphs'!$C$27:$C$29</c:f>
              <c:numCache>
                <c:formatCode>General</c:formatCode>
                <c:ptCount val="3"/>
                <c:pt idx="0">
                  <c:v>44</c:v>
                </c:pt>
                <c:pt idx="1">
                  <c:v>46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7-423A-AC6D-849B72B99456}"/>
            </c:ext>
          </c:extLst>
        </c:ser>
        <c:ser>
          <c:idx val="1"/>
          <c:order val="1"/>
          <c:tx>
            <c:strRef>
              <c:f>'Data for Graphs'!$D$26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Graphs'!$B$27:$B$29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Graphs'!$D$27:$D$29</c:f>
              <c:numCache>
                <c:formatCode>General</c:formatCode>
                <c:ptCount val="3"/>
                <c:pt idx="0">
                  <c:v>38</c:v>
                </c:pt>
                <c:pt idx="1">
                  <c:v>39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7-423A-AC6D-849B72B99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overlap val="1"/>
        <c:axId val="259474672"/>
        <c:axId val="317991104"/>
      </c:barChart>
      <c:catAx>
        <c:axId val="25947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91104"/>
        <c:crosses val="autoZero"/>
        <c:auto val="1"/>
        <c:lblAlgn val="ctr"/>
        <c:lblOffset val="100"/>
        <c:noMultiLvlLbl val="0"/>
      </c:catAx>
      <c:valAx>
        <c:axId val="31799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4746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3rd</a:t>
            </a:r>
            <a:r>
              <a:rPr lang="en-US" sz="2000" b="1" baseline="0">
                <a:solidFill>
                  <a:sysClr val="windowText" lastClr="000000"/>
                </a:solidFill>
              </a:rPr>
              <a:t> Grade Math</a:t>
            </a:r>
            <a:endParaRPr lang="en-US" sz="20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Graphs'!$I$1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Graphs'!$H$2:$H$4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Graphs'!$I$2:$I$4</c:f>
              <c:numCache>
                <c:formatCode>General</c:formatCode>
                <c:ptCount val="3"/>
                <c:pt idx="0">
                  <c:v>67</c:v>
                </c:pt>
                <c:pt idx="1">
                  <c:v>59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A-4290-B05B-C5F6592F6E5A}"/>
            </c:ext>
          </c:extLst>
        </c:ser>
        <c:ser>
          <c:idx val="1"/>
          <c:order val="1"/>
          <c:tx>
            <c:strRef>
              <c:f>'Data for Graphs'!$J$1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Graphs'!$H$2:$H$4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Graphs'!$J$2:$J$4</c:f>
              <c:numCache>
                <c:formatCode>General</c:formatCode>
                <c:ptCount val="3"/>
                <c:pt idx="0">
                  <c:v>51</c:v>
                </c:pt>
                <c:pt idx="1">
                  <c:v>53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DA-4290-B05B-C5F6592F6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86965152"/>
        <c:axId val="286965568"/>
      </c:barChart>
      <c:catAx>
        <c:axId val="2869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65568"/>
        <c:crosses val="autoZero"/>
        <c:auto val="1"/>
        <c:lblAlgn val="ctr"/>
        <c:lblOffset val="100"/>
        <c:noMultiLvlLbl val="0"/>
      </c:catAx>
      <c:valAx>
        <c:axId val="28696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96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4th Grade Math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Graphs'!$I$6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Graphs'!$H$7:$H$9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Graphs'!$I$7:$I$9</c:f>
              <c:numCache>
                <c:formatCode>General</c:formatCode>
                <c:ptCount val="3"/>
                <c:pt idx="0">
                  <c:v>40</c:v>
                </c:pt>
                <c:pt idx="1">
                  <c:v>65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9-4637-97C9-9122E55CE9C2}"/>
            </c:ext>
          </c:extLst>
        </c:ser>
        <c:ser>
          <c:idx val="1"/>
          <c:order val="1"/>
          <c:tx>
            <c:strRef>
              <c:f>'Data for Graphs'!$J$6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Graphs'!$H$7:$H$9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Graphs'!$J$7:$J$9</c:f>
              <c:numCache>
                <c:formatCode>General</c:formatCode>
                <c:ptCount val="3"/>
                <c:pt idx="0">
                  <c:v>48</c:v>
                </c:pt>
                <c:pt idx="1">
                  <c:v>47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9-4637-97C9-9122E55CE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64892352"/>
        <c:axId val="316699872"/>
      </c:barChart>
      <c:catAx>
        <c:axId val="2648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99872"/>
        <c:crosses val="autoZero"/>
        <c:auto val="1"/>
        <c:lblAlgn val="ctr"/>
        <c:lblOffset val="100"/>
        <c:noMultiLvlLbl val="0"/>
      </c:catAx>
      <c:valAx>
        <c:axId val="31669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8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</a:rPr>
              <a:t>5th Grade Math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for Graphs'!$I$11</c:f>
              <c:strCache>
                <c:ptCount val="1"/>
                <c:pt idx="0">
                  <c:v>CJSD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Graphs'!$H$12:$H$14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Graphs'!$I$12:$I$14</c:f>
              <c:numCache>
                <c:formatCode>General</c:formatCode>
                <c:ptCount val="3"/>
                <c:pt idx="0">
                  <c:v>39</c:v>
                </c:pt>
                <c:pt idx="1">
                  <c:v>41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1-4981-9C19-C92819844FD6}"/>
            </c:ext>
          </c:extLst>
        </c:ser>
        <c:ser>
          <c:idx val="1"/>
          <c:order val="1"/>
          <c:tx>
            <c:strRef>
              <c:f>'Data for Graphs'!$J$11</c:f>
              <c:strCache>
                <c:ptCount val="1"/>
                <c:pt idx="0">
                  <c:v>AZ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Graphs'!$H$12:$H$14</c:f>
              <c:strCache>
                <c:ptCount val="3"/>
                <c:pt idx="0">
                  <c:v>Spring, 2019</c:v>
                </c:pt>
                <c:pt idx="1">
                  <c:v>Spring, 2018</c:v>
                </c:pt>
                <c:pt idx="2">
                  <c:v>Spring, 2017</c:v>
                </c:pt>
              </c:strCache>
            </c:strRef>
          </c:cat>
          <c:val>
            <c:numRef>
              <c:f>'Data for Graphs'!$J$12:$J$14</c:f>
              <c:numCache>
                <c:formatCode>General</c:formatCode>
                <c:ptCount val="3"/>
                <c:pt idx="0">
                  <c:v>46</c:v>
                </c:pt>
                <c:pt idx="1">
                  <c:v>47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1-4981-9C19-C92819844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axId val="268965744"/>
        <c:axId val="268966160"/>
      </c:barChart>
      <c:catAx>
        <c:axId val="26896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966160"/>
        <c:crosses val="autoZero"/>
        <c:auto val="1"/>
        <c:lblAlgn val="ctr"/>
        <c:lblOffset val="100"/>
        <c:noMultiLvlLbl val="0"/>
      </c:catAx>
      <c:valAx>
        <c:axId val="26896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9657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4F7373-1ED0-4E80-85C4-181C04E1E06C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9F4951F-CB96-4C52-AAF1-E70855916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3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4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73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70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3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1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3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1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9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4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3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5E15-FC32-4BF1-BF51-79CB88FB401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6C3503-8E93-4136-A1E0-EC734FA9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535" y="1165906"/>
            <a:ext cx="8572208" cy="197567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AZ Merit/AIMS Science Historical Results</a:t>
            </a:r>
            <a:br>
              <a:rPr lang="en-US" sz="2800" b="1" dirty="0" smtClean="0"/>
            </a:br>
            <a:r>
              <a:rPr lang="en-US" sz="2400" b="1" dirty="0" smtClean="0"/>
              <a:t>Clarkdale-Jerome School v. State Comparison</a:t>
            </a:r>
            <a:br>
              <a:rPr lang="en-US" sz="2400" b="1" dirty="0" smtClean="0"/>
            </a:br>
            <a:r>
              <a:rPr lang="en-US" sz="2400" b="1" dirty="0" smtClean="0"/>
              <a:t>2017-2019 (3 year trend analysis)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Danny Brown, M.Ed.</a:t>
            </a:r>
            <a:endParaRPr lang="en-US" sz="20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Superintendent</a:t>
            </a:r>
          </a:p>
        </p:txBody>
      </p:sp>
    </p:spTree>
    <p:extLst>
      <p:ext uri="{BB962C8B-B14F-4D97-AF65-F5344CB8AC3E}">
        <p14:creationId xmlns:p14="http://schemas.microsoft.com/office/powerpoint/2010/main" val="26768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87623"/>
              </p:ext>
            </p:extLst>
          </p:nvPr>
        </p:nvGraphicFramePr>
        <p:xfrm>
          <a:off x="650134" y="261579"/>
          <a:ext cx="8684559" cy="63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50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64634"/>
              </p:ext>
            </p:extLst>
          </p:nvPr>
        </p:nvGraphicFramePr>
        <p:xfrm>
          <a:off x="776258" y="230049"/>
          <a:ext cx="8684559" cy="63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9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88426"/>
              </p:ext>
            </p:extLst>
          </p:nvPr>
        </p:nvGraphicFramePr>
        <p:xfrm>
          <a:off x="886617" y="324642"/>
          <a:ext cx="8684559" cy="63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88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0952"/>
              </p:ext>
            </p:extLst>
          </p:nvPr>
        </p:nvGraphicFramePr>
        <p:xfrm>
          <a:off x="697431" y="214283"/>
          <a:ext cx="8684559" cy="63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26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93860"/>
              </p:ext>
            </p:extLst>
          </p:nvPr>
        </p:nvGraphicFramePr>
        <p:xfrm>
          <a:off x="892135" y="275647"/>
          <a:ext cx="8673523" cy="63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6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672693"/>
              </p:ext>
            </p:extLst>
          </p:nvPr>
        </p:nvGraphicFramePr>
        <p:xfrm>
          <a:off x="933913" y="198518"/>
          <a:ext cx="8684559" cy="63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9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14850"/>
              </p:ext>
            </p:extLst>
          </p:nvPr>
        </p:nvGraphicFramePr>
        <p:xfrm>
          <a:off x="734480" y="307178"/>
          <a:ext cx="8673523" cy="63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18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97137"/>
              </p:ext>
            </p:extLst>
          </p:nvPr>
        </p:nvGraphicFramePr>
        <p:xfrm>
          <a:off x="955197" y="165288"/>
          <a:ext cx="8673523" cy="63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0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37515"/>
              </p:ext>
            </p:extLst>
          </p:nvPr>
        </p:nvGraphicFramePr>
        <p:xfrm>
          <a:off x="844838" y="149523"/>
          <a:ext cx="8673523" cy="63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5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94865"/>
              </p:ext>
            </p:extLst>
          </p:nvPr>
        </p:nvGraphicFramePr>
        <p:xfrm>
          <a:off x="781776" y="338709"/>
          <a:ext cx="8673523" cy="63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63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51483"/>
              </p:ext>
            </p:extLst>
          </p:nvPr>
        </p:nvGraphicFramePr>
        <p:xfrm>
          <a:off x="781776" y="149523"/>
          <a:ext cx="8673523" cy="63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81034"/>
              </p:ext>
            </p:extLst>
          </p:nvPr>
        </p:nvGraphicFramePr>
        <p:xfrm>
          <a:off x="892135" y="291412"/>
          <a:ext cx="8673523" cy="630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64396"/>
              </p:ext>
            </p:extLst>
          </p:nvPr>
        </p:nvGraphicFramePr>
        <p:xfrm>
          <a:off x="697431" y="166987"/>
          <a:ext cx="8684559" cy="63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0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27525"/>
              </p:ext>
            </p:extLst>
          </p:nvPr>
        </p:nvGraphicFramePr>
        <p:xfrm>
          <a:off x="665899" y="166987"/>
          <a:ext cx="8684559" cy="63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5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55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AZ Merit/AIMS Science Historical Results Clarkdale-Jerome School v. State Comparison 2017-2019 (3 year trend analysis)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</dc:creator>
  <cp:lastModifiedBy>Danny</cp:lastModifiedBy>
  <cp:revision>22</cp:revision>
  <cp:lastPrinted>2017-11-03T20:32:25Z</cp:lastPrinted>
  <dcterms:created xsi:type="dcterms:W3CDTF">2017-11-03T18:16:45Z</dcterms:created>
  <dcterms:modified xsi:type="dcterms:W3CDTF">2019-09-26T18:42:42Z</dcterms:modified>
</cp:coreProperties>
</file>